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57" r:id="rId3"/>
    <p:sldId id="321" r:id="rId4"/>
    <p:sldId id="322" r:id="rId5"/>
    <p:sldId id="323" r:id="rId6"/>
    <p:sldId id="300" r:id="rId7"/>
    <p:sldId id="298" r:id="rId8"/>
    <p:sldId id="297" r:id="rId9"/>
    <p:sldId id="299" r:id="rId10"/>
    <p:sldId id="320" r:id="rId11"/>
    <p:sldId id="292" r:id="rId12"/>
    <p:sldId id="311" r:id="rId13"/>
    <p:sldId id="307" r:id="rId14"/>
    <p:sldId id="309" r:id="rId15"/>
    <p:sldId id="305" r:id="rId16"/>
    <p:sldId id="315" r:id="rId17"/>
    <p:sldId id="301" r:id="rId18"/>
    <p:sldId id="316" r:id="rId19"/>
    <p:sldId id="306" r:id="rId20"/>
    <p:sldId id="304" r:id="rId21"/>
    <p:sldId id="317" r:id="rId22"/>
    <p:sldId id="318" r:id="rId23"/>
    <p:sldId id="312" r:id="rId24"/>
    <p:sldId id="313" r:id="rId25"/>
  </p:sldIdLst>
  <p:sldSz cx="9144000" cy="6858000" type="screen4x3"/>
  <p:notesSz cx="67818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66"/>
    <a:srgbClr val="CCFF66"/>
    <a:srgbClr val="CC00CC"/>
    <a:srgbClr val="3333FF"/>
    <a:srgbClr val="99FF99"/>
    <a:srgbClr val="0000FF"/>
    <a:srgbClr val="FF6600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36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890DB-64E1-4A0D-B732-862296D13E9A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93326-4736-4E7E-A406-FE61333E49C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82333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23186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74360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7790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9353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807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4029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79737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9418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016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96312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5237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72FE8-44BE-4ACF-B444-15C2163E5CBD}" type="datetimeFigureOut">
              <a:rPr lang="ru-RU" smtClean="0"/>
              <a:pPr/>
              <a:t>26.12.2016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919D9-1E6B-401F-A580-4D04259355F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454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9928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Мониторинг </a:t>
            </a:r>
            <a:r>
              <a:rPr lang="ru-RU" sz="3600" b="1" dirty="0" smtClean="0">
                <a:solidFill>
                  <a:srgbClr val="FF0000"/>
                </a:solidFill>
              </a:rPr>
              <a:t>по аттестации педагогических  кадров </a:t>
            </a:r>
          </a:p>
          <a:p>
            <a:pPr algn="ctr"/>
            <a:r>
              <a:rPr lang="ru-RU" sz="2800" b="1" dirty="0" smtClean="0">
                <a:solidFill>
                  <a:srgbClr val="3333FF"/>
                </a:solidFill>
              </a:rPr>
              <a:t>за 2016/17 учебный год </a:t>
            </a:r>
          </a:p>
          <a:p>
            <a:pPr algn="ctr"/>
            <a:r>
              <a:rPr lang="ru-RU" sz="2800" b="1" dirty="0" smtClean="0">
                <a:solidFill>
                  <a:srgbClr val="3333FF"/>
                </a:solidFill>
              </a:rPr>
              <a:t>в </a:t>
            </a:r>
            <a:r>
              <a:rPr lang="ru-RU" sz="2800" b="1" dirty="0">
                <a:solidFill>
                  <a:srgbClr val="3333FF"/>
                </a:solidFill>
              </a:rPr>
              <a:t>И</a:t>
            </a:r>
            <a:r>
              <a:rPr lang="ru-RU" sz="2800" b="1" dirty="0" smtClean="0">
                <a:solidFill>
                  <a:srgbClr val="3333FF"/>
                </a:solidFill>
              </a:rPr>
              <a:t>С «Электронное образование»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0" y="3524384"/>
            <a:ext cx="3711240" cy="296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3"/>
          <a:srcRect l="7121" t="35798" r="9907"/>
          <a:stretch/>
        </p:blipFill>
        <p:spPr bwMode="auto">
          <a:xfrm>
            <a:off x="3937236" y="3429000"/>
            <a:ext cx="5105400" cy="31597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65316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5963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625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44624"/>
            <a:ext cx="9144000" cy="194421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>Форма №2</a:t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dirty="0" smtClean="0">
                <a:solidFill>
                  <a:srgbClr val="3333FF"/>
                </a:solidFill>
              </a:rPr>
              <a:t>Отчет </a:t>
            </a:r>
            <a:r>
              <a:rPr lang="ru-RU" sz="3200" b="1" dirty="0">
                <a:solidFill>
                  <a:srgbClr val="3333FF"/>
                </a:solidFill>
              </a:rPr>
              <a:t>о наличии квалификационных категорий у учителей (преподавателей) , </a:t>
            </a:r>
            <a:r>
              <a:rPr lang="ru-RU" sz="3200" b="1" dirty="0" smtClean="0">
                <a:solidFill>
                  <a:srgbClr val="3333FF"/>
                </a:solidFill>
              </a:rPr>
              <a:t>на декабрь2016</a:t>
            </a: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688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5963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625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44624"/>
            <a:ext cx="9144000" cy="1944216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r="7585" b="8279"/>
          <a:stretch/>
        </p:blipFill>
        <p:spPr bwMode="auto">
          <a:xfrm>
            <a:off x="214282" y="0"/>
            <a:ext cx="4726966" cy="67151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3"/>
          <a:srcRect l="28638" t="4258" r="4489" b="8640"/>
          <a:stretch/>
        </p:blipFill>
        <p:spPr bwMode="auto">
          <a:xfrm>
            <a:off x="4941248" y="285728"/>
            <a:ext cx="4202752" cy="65722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426903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84989350"/>
              </p:ext>
            </p:extLst>
          </p:nvPr>
        </p:nvGraphicFramePr>
        <p:xfrm>
          <a:off x="107504" y="-17204"/>
          <a:ext cx="8928992" cy="69890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921"/>
                <a:gridCol w="1351197"/>
                <a:gridCol w="801511"/>
                <a:gridCol w="801511"/>
                <a:gridCol w="631188"/>
                <a:gridCol w="701822"/>
                <a:gridCol w="701822"/>
                <a:gridCol w="501443"/>
                <a:gridCol w="501443"/>
                <a:gridCol w="673768"/>
                <a:gridCol w="673768"/>
                <a:gridCol w="689299"/>
                <a:gridCol w="689299"/>
              </a:tblGrid>
              <a:tr h="125909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№№ 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Наименование предмета 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Общая численность учителей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66"/>
                          </a:solidFill>
                          <a:effectLst/>
                        </a:rPr>
                        <a:t>Общая численность учителей (кроме того, </a:t>
                      </a:r>
                      <a:r>
                        <a:rPr lang="ru-RU" sz="1200" dirty="0" err="1">
                          <a:solidFill>
                            <a:srgbClr val="000066"/>
                          </a:solidFill>
                          <a:effectLst/>
                        </a:rPr>
                        <a:t>руков</a:t>
                      </a:r>
                      <a:r>
                        <a:rPr lang="ru-RU" sz="1200" dirty="0">
                          <a:solidFill>
                            <a:srgbClr val="000066"/>
                          </a:solidFill>
                          <a:effectLst/>
                        </a:rPr>
                        <a:t>. работники, аттестованные как предметники)</a:t>
                      </a:r>
                      <a:endParaRPr lang="ru-RU" sz="1200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66"/>
                          </a:solidFill>
                          <a:effectLst/>
                        </a:rPr>
                        <a:t>Из них</a:t>
                      </a:r>
                      <a:endParaRPr lang="ru-RU" sz="1200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84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Общая численность учителей аттестованные как предметники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Общая численность </a:t>
                      </a:r>
                      <a:r>
                        <a:rPr lang="ru-RU" sz="1200" b="1" dirty="0" err="1">
                          <a:solidFill>
                            <a:srgbClr val="000066"/>
                          </a:solidFill>
                          <a:effectLst/>
                        </a:rPr>
                        <a:t>руков</a:t>
                      </a: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. работников, аттестованные как предметники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Численность учителей, имеющих категории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Численность </a:t>
                      </a:r>
                      <a:r>
                        <a:rPr lang="ru-RU" sz="1200" b="1" dirty="0" err="1">
                          <a:solidFill>
                            <a:srgbClr val="000066"/>
                          </a:solidFill>
                          <a:effectLst/>
                        </a:rPr>
                        <a:t>руковод</a:t>
                      </a: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. работники, аттестованные как предметники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В том числе имеют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9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Высшую категорию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solidFill>
                            <a:srgbClr val="000066"/>
                          </a:solidFill>
                          <a:effectLst/>
                        </a:rPr>
                        <a:t>Выс-шую</a:t>
                      </a:r>
                      <a:r>
                        <a:rPr lang="ru-RU" sz="1200" b="1" dirty="0" smtClean="0">
                          <a:solidFill>
                            <a:srgbClr val="000066"/>
                          </a:solidFill>
                          <a:effectLst/>
                        </a:rPr>
                        <a:t> кат. </a:t>
                      </a:r>
                      <a:r>
                        <a:rPr lang="ru-RU" sz="1200" b="1" dirty="0" err="1">
                          <a:solidFill>
                            <a:srgbClr val="000066"/>
                          </a:solidFill>
                          <a:effectLst/>
                        </a:rPr>
                        <a:t>руков</a:t>
                      </a: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. работники, </a:t>
                      </a:r>
                      <a:r>
                        <a:rPr lang="ru-RU" sz="1200" b="1" dirty="0" err="1">
                          <a:solidFill>
                            <a:srgbClr val="000066"/>
                          </a:solidFill>
                          <a:effectLst/>
                        </a:rPr>
                        <a:t>аттест</a:t>
                      </a: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. как предметники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1 категорию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1 </a:t>
                      </a:r>
                      <a:r>
                        <a:rPr lang="ru-RU" sz="1200" b="1" dirty="0" smtClean="0">
                          <a:solidFill>
                            <a:srgbClr val="000066"/>
                          </a:solidFill>
                          <a:effectLst/>
                        </a:rPr>
                        <a:t>кат. </a:t>
                      </a:r>
                      <a:r>
                        <a:rPr lang="ru-RU" sz="1200" b="1" dirty="0" err="1">
                          <a:solidFill>
                            <a:srgbClr val="000066"/>
                          </a:solidFill>
                          <a:effectLst/>
                        </a:rPr>
                        <a:t>руков</a:t>
                      </a: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. работники, </a:t>
                      </a:r>
                      <a:r>
                        <a:rPr lang="ru-RU" sz="1200" b="1" dirty="0" err="1">
                          <a:solidFill>
                            <a:srgbClr val="000066"/>
                          </a:solidFill>
                          <a:effectLst/>
                        </a:rPr>
                        <a:t>аттестованые</a:t>
                      </a: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 как предметники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II категорию.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II категории. </a:t>
                      </a:r>
                      <a:r>
                        <a:rPr lang="ru-RU" sz="1200" b="1" dirty="0" err="1">
                          <a:solidFill>
                            <a:srgbClr val="000066"/>
                          </a:solidFill>
                          <a:effectLst/>
                        </a:rPr>
                        <a:t>руков.работники</a:t>
                      </a: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, </a:t>
                      </a:r>
                      <a:r>
                        <a:rPr lang="ru-RU" sz="1200" b="1" dirty="0" err="1">
                          <a:solidFill>
                            <a:srgbClr val="000066"/>
                          </a:solidFill>
                          <a:effectLst/>
                        </a:rPr>
                        <a:t>аттест</a:t>
                      </a: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. как предметники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66"/>
                          </a:solidFill>
                          <a:effectLst/>
                        </a:rPr>
                        <a:t>число</a:t>
                      </a:r>
                      <a:endParaRPr lang="ru-RU" sz="1200" b="1" dirty="0">
                        <a:solidFill>
                          <a:srgbClr val="00006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18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22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0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 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FF"/>
                          </a:solidFill>
                          <a:effectLst/>
                        </a:rPr>
                        <a:t>Начальные классы </a:t>
                      </a:r>
                      <a:endParaRPr lang="ru-RU" sz="1600" b="1" dirty="0">
                        <a:solidFill>
                          <a:srgbClr val="3333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 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FF"/>
                          </a:solidFill>
                          <a:effectLst/>
                        </a:rPr>
                        <a:t>Русский язык </a:t>
                      </a:r>
                      <a:endParaRPr lang="ru-RU" sz="1600" b="1" dirty="0">
                        <a:solidFill>
                          <a:srgbClr val="3333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8" marR="5598" marT="5598" marB="559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2519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5963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722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6600"/>
                </a:solidFill>
              </a:rPr>
              <a:t>Рекомендации по заполнению формы №2</a:t>
            </a:r>
            <a:br>
              <a:rPr lang="ru-RU" sz="2800" b="1" dirty="0" smtClean="0">
                <a:solidFill>
                  <a:srgbClr val="FF6600"/>
                </a:solidFill>
              </a:rPr>
            </a:br>
            <a:r>
              <a:rPr lang="ru-RU" sz="2800" dirty="0" smtClean="0">
                <a:solidFill>
                  <a:srgbClr val="3333FF"/>
                </a:solidFill>
              </a:rPr>
              <a:t/>
            </a:r>
            <a:br>
              <a:rPr lang="ru-RU" sz="2800" dirty="0" smtClean="0">
                <a:solidFill>
                  <a:srgbClr val="3333FF"/>
                </a:solidFill>
              </a:rPr>
            </a:br>
            <a:endParaRPr lang="ru-RU" sz="2800" dirty="0">
              <a:solidFill>
                <a:srgbClr val="3333FF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136904" cy="4226024"/>
          </a:xfrm>
        </p:spPr>
        <p:txBody>
          <a:bodyPr>
            <a:normAutofit fontScale="250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8600" b="1" dirty="0">
                <a:solidFill>
                  <a:srgbClr val="3333FF"/>
                </a:solidFill>
              </a:rPr>
              <a:t>Обязательно сосчитать сумму цифр  </a:t>
            </a:r>
            <a:r>
              <a:rPr lang="ru-RU" sz="8600" b="1" dirty="0" smtClean="0">
                <a:solidFill>
                  <a:srgbClr val="3333FF"/>
                </a:solidFill>
              </a:rPr>
              <a:t>3 столбца;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8600" b="1" dirty="0" smtClean="0">
                <a:solidFill>
                  <a:srgbClr val="3333FF"/>
                </a:solidFill>
              </a:rPr>
              <a:t>В 4 и 6 столбцах записывается кол-во учителей аттестованных на СЗД, первую и высшую категории;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8600" b="1" dirty="0" smtClean="0">
                <a:solidFill>
                  <a:srgbClr val="3333FF"/>
                </a:solidFill>
              </a:rPr>
              <a:t> </a:t>
            </a:r>
            <a:r>
              <a:rPr lang="ru-RU" sz="8600" b="1" dirty="0" smtClean="0">
                <a:solidFill>
                  <a:srgbClr val="FF0000"/>
                </a:solidFill>
              </a:rPr>
              <a:t>3 столбец </a:t>
            </a:r>
            <a:r>
              <a:rPr lang="ru-RU" sz="8600" b="1" dirty="0" smtClean="0">
                <a:solidFill>
                  <a:srgbClr val="3333FF"/>
                </a:solidFill>
              </a:rPr>
              <a:t>– общая численность учителей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8600" b="1" dirty="0" smtClean="0">
                <a:solidFill>
                  <a:srgbClr val="FF6600"/>
                </a:solidFill>
              </a:rPr>
              <a:t>8 столбец- </a:t>
            </a:r>
            <a:r>
              <a:rPr lang="ru-RU" sz="8600" b="1" dirty="0" smtClean="0">
                <a:solidFill>
                  <a:srgbClr val="3333FF"/>
                </a:solidFill>
              </a:rPr>
              <a:t>это сумма 12 и 16 столбца;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8600" b="1" dirty="0" smtClean="0">
                <a:solidFill>
                  <a:srgbClr val="FF6600"/>
                </a:solidFill>
              </a:rPr>
              <a:t>10 столбец-</a:t>
            </a:r>
            <a:r>
              <a:rPr lang="ru-RU" sz="8600" b="1" dirty="0">
                <a:solidFill>
                  <a:srgbClr val="FF6600"/>
                </a:solidFill>
              </a:rPr>
              <a:t> </a:t>
            </a:r>
            <a:r>
              <a:rPr lang="ru-RU" sz="8600" b="1" dirty="0">
                <a:solidFill>
                  <a:srgbClr val="3333FF"/>
                </a:solidFill>
              </a:rPr>
              <a:t>это сумма </a:t>
            </a:r>
            <a:r>
              <a:rPr lang="ru-RU" sz="8600" b="1" dirty="0" smtClean="0">
                <a:solidFill>
                  <a:srgbClr val="3333FF"/>
                </a:solidFill>
              </a:rPr>
              <a:t>14 </a:t>
            </a:r>
            <a:r>
              <a:rPr lang="ru-RU" sz="8600" b="1" dirty="0">
                <a:solidFill>
                  <a:srgbClr val="3333FF"/>
                </a:solidFill>
              </a:rPr>
              <a:t>и </a:t>
            </a:r>
            <a:r>
              <a:rPr lang="ru-RU" sz="8600" b="1" dirty="0" smtClean="0">
                <a:solidFill>
                  <a:srgbClr val="3333FF"/>
                </a:solidFill>
              </a:rPr>
              <a:t>18 столбца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8600" b="1" dirty="0" smtClean="0">
                <a:solidFill>
                  <a:srgbClr val="FF6600"/>
                </a:solidFill>
              </a:rPr>
              <a:t>Разница 4 и 8 столбца </a:t>
            </a:r>
            <a:r>
              <a:rPr lang="ru-RU" sz="8600" b="1" dirty="0" smtClean="0">
                <a:solidFill>
                  <a:srgbClr val="3333FF"/>
                </a:solidFill>
              </a:rPr>
              <a:t>дает кол-во педагогов аттестованных на СЗД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8600" b="1" dirty="0" smtClean="0">
                <a:solidFill>
                  <a:srgbClr val="3333FF"/>
                </a:solidFill>
              </a:rPr>
              <a:t>6 столбец должен совпасть  с формой №1 ( 3 строка )</a:t>
            </a:r>
            <a:r>
              <a:rPr lang="ru-RU" sz="8600" b="1" dirty="0">
                <a:solidFill>
                  <a:srgbClr val="3333FF"/>
                </a:solidFill>
              </a:rPr>
              <a:t/>
            </a:r>
            <a:br>
              <a:rPr lang="ru-RU" sz="8600" b="1" dirty="0">
                <a:solidFill>
                  <a:srgbClr val="3333FF"/>
                </a:solidFill>
              </a:rPr>
            </a:br>
            <a:endParaRPr lang="ru-RU" sz="8600" b="1" dirty="0">
              <a:solidFill>
                <a:srgbClr val="3333FF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2019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625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23528" y="1"/>
            <a:ext cx="8496944" cy="1412775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>Форма №3</a:t>
            </a:r>
            <a:r>
              <a:rPr lang="ru-RU" sz="3200" b="1" dirty="0">
                <a:solidFill>
                  <a:srgbClr val="0000FF"/>
                </a:solidFill>
                <a:latin typeface="+mn-lt"/>
              </a:rPr>
              <a:t/>
            </a:r>
            <a:br>
              <a:rPr lang="ru-RU" sz="3200" b="1" dirty="0">
                <a:solidFill>
                  <a:srgbClr val="0000FF"/>
                </a:solidFill>
                <a:latin typeface="+mn-lt"/>
              </a:rPr>
            </a:br>
            <a:r>
              <a:rPr lang="ru-RU" sz="2400" b="1" dirty="0">
                <a:solidFill>
                  <a:srgbClr val="3333FF"/>
                </a:solidFill>
              </a:rPr>
              <a:t>Отчет о достижениях аттестующихся педагогов и результатах профессионального тестирования на </a:t>
            </a:r>
            <a:r>
              <a:rPr lang="ru-RU" sz="2400" b="1" dirty="0" smtClean="0">
                <a:solidFill>
                  <a:srgbClr val="3333FF"/>
                </a:solidFill>
              </a:rPr>
              <a:t>декабрь 2016 </a:t>
            </a:r>
            <a:r>
              <a:rPr lang="ru-RU" sz="3200" dirty="0">
                <a:solidFill>
                  <a:srgbClr val="3333FF"/>
                </a:solidFill>
              </a:rPr>
              <a:t/>
            </a:r>
            <a:br>
              <a:rPr lang="ru-RU" sz="3200" dirty="0">
                <a:solidFill>
                  <a:srgbClr val="3333FF"/>
                </a:solidFill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92371520"/>
              </p:ext>
            </p:extLst>
          </p:nvPr>
        </p:nvGraphicFramePr>
        <p:xfrm>
          <a:off x="323528" y="1573429"/>
          <a:ext cx="8712968" cy="52350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040"/>
                <a:gridCol w="2569985"/>
                <a:gridCol w="771059"/>
                <a:gridCol w="1156589"/>
                <a:gridCol w="1310800"/>
                <a:gridCol w="693953"/>
                <a:gridCol w="914438"/>
                <a:gridCol w="936104"/>
              </a:tblGrid>
              <a:tr h="10599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effectLst/>
                        </a:rPr>
                        <a:t>№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effectLst/>
                        </a:rPr>
                        <a:t>Всего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800">
                          <a:effectLst/>
                        </a:rPr>
                        <a:t>В том числе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Отозвали заявления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Отклонены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81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effectLst/>
                        </a:rPr>
                        <a:t>Высшая категория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effectLst/>
                        </a:rPr>
                        <a:t>1 категория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effectLst/>
                        </a:rPr>
                        <a:t>СЗД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8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dirty="0">
                          <a:effectLst/>
                        </a:rPr>
                        <a:t>1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b="1" dirty="0">
                          <a:effectLst/>
                        </a:rPr>
                        <a:t>Всего работников, заявившихся на аттестацию в 2015/2016 уч. г., 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8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2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5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1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0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0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572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>
                          <a:effectLst/>
                        </a:rPr>
                        <a:t>1.2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b="1" dirty="0">
                          <a:effectLst/>
                        </a:rPr>
                        <a:t>Награждены государственными наградами и почетными званиями («Заслуженный учитель» и др.) 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effectLst/>
                        </a:rPr>
                        <a:t>0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effectLst/>
                        </a:rPr>
                        <a:t>0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effectLst/>
                        </a:rPr>
                        <a:t>0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effectLst/>
                        </a:rPr>
                        <a:t>0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0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0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572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>
                          <a:effectLst/>
                        </a:rPr>
                        <a:t>1.3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b="1" dirty="0">
                          <a:effectLst/>
                        </a:rPr>
                        <a:t>Награждены ведомственными нагрудными знаками («За заслуги в образовании» и др.) 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1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0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1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effectLst/>
                        </a:rPr>
                        <a:t>0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effectLst/>
                        </a:rPr>
                        <a:t>0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0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49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>
                          <a:effectLst/>
                        </a:rPr>
                        <a:t>1.4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b="1" dirty="0">
                          <a:effectLst/>
                        </a:rPr>
                        <a:t>Всего работают со степенями 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1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0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1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>
                          <a:effectLst/>
                        </a:rPr>
                        <a:t>0 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effectLst/>
                        </a:rPr>
                        <a:t>0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b="1" dirty="0">
                          <a:effectLst/>
                        </a:rPr>
                        <a:t>0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5585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5963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7220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6600"/>
                </a:solidFill>
              </a:rPr>
              <a:t>Рекомендации по заполнению формы №3</a:t>
            </a:r>
            <a:br>
              <a:rPr lang="ru-RU" sz="3200" b="1" dirty="0" smtClean="0">
                <a:solidFill>
                  <a:srgbClr val="FF6600"/>
                </a:solidFill>
              </a:rPr>
            </a:br>
            <a:r>
              <a:rPr lang="ru-RU" sz="3200" dirty="0" smtClean="0">
                <a:solidFill>
                  <a:srgbClr val="3333FF"/>
                </a:solidFill>
              </a:rPr>
              <a:t/>
            </a:r>
            <a:br>
              <a:rPr lang="ru-RU" sz="3200" dirty="0" smtClean="0">
                <a:solidFill>
                  <a:srgbClr val="3333FF"/>
                </a:solidFill>
              </a:rPr>
            </a:br>
            <a:endParaRPr lang="ru-RU" sz="3200" dirty="0">
              <a:solidFill>
                <a:srgbClr val="3333FF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136904" cy="4226024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4600" b="1" dirty="0">
                <a:solidFill>
                  <a:srgbClr val="3333FF"/>
                </a:solidFill>
              </a:rPr>
              <a:t>Указываем цифры </a:t>
            </a:r>
            <a:r>
              <a:rPr lang="ru-RU" sz="4600" b="1" dirty="0" smtClean="0">
                <a:solidFill>
                  <a:srgbClr val="3333FF"/>
                </a:solidFill>
              </a:rPr>
              <a:t>–аттестованных педагогов </a:t>
            </a:r>
            <a:r>
              <a:rPr lang="ru-RU" sz="4600" b="1" dirty="0">
                <a:solidFill>
                  <a:srgbClr val="3333FF"/>
                </a:solidFill>
              </a:rPr>
              <a:t>с сентября </a:t>
            </a:r>
            <a:r>
              <a:rPr lang="ru-RU" sz="4600" b="1" dirty="0" smtClean="0">
                <a:solidFill>
                  <a:srgbClr val="3333FF"/>
                </a:solidFill>
              </a:rPr>
              <a:t>2016 </a:t>
            </a:r>
            <a:r>
              <a:rPr lang="ru-RU" sz="4600" b="1" dirty="0">
                <a:solidFill>
                  <a:srgbClr val="3333FF"/>
                </a:solidFill>
              </a:rPr>
              <a:t>по </a:t>
            </a:r>
            <a:r>
              <a:rPr lang="ru-RU" sz="4600" b="1" dirty="0" smtClean="0">
                <a:solidFill>
                  <a:srgbClr val="3333FF"/>
                </a:solidFill>
              </a:rPr>
              <a:t>декабрь 2016 </a:t>
            </a:r>
            <a:r>
              <a:rPr lang="ru-RU" sz="4600" b="1" dirty="0">
                <a:solidFill>
                  <a:srgbClr val="3333FF"/>
                </a:solidFill>
              </a:rPr>
              <a:t>года ( СЗД, 1 и высшая)</a:t>
            </a:r>
            <a:endParaRPr lang="ru-RU" sz="4600" dirty="0">
              <a:solidFill>
                <a:srgbClr val="3333FF"/>
              </a:solidFill>
            </a:endParaRPr>
          </a:p>
          <a:p>
            <a:pPr algn="l"/>
            <a:r>
              <a:rPr lang="ru-RU" sz="8600" b="1" dirty="0">
                <a:solidFill>
                  <a:srgbClr val="3333FF"/>
                </a:solidFill>
              </a:rPr>
              <a:t/>
            </a:r>
            <a:br>
              <a:rPr lang="ru-RU" sz="8600" b="1" dirty="0">
                <a:solidFill>
                  <a:srgbClr val="3333FF"/>
                </a:solidFill>
              </a:rPr>
            </a:br>
            <a:endParaRPr lang="ru-RU" sz="8600" b="1" dirty="0">
              <a:solidFill>
                <a:srgbClr val="3333FF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4157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132" y="0"/>
            <a:ext cx="125963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625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5496" y="1"/>
            <a:ext cx="9090868" cy="2636911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>Форма </a:t>
            </a:r>
            <a:r>
              <a:rPr lang="ru-RU" sz="3200" b="1" i="1" dirty="0">
                <a:solidFill>
                  <a:srgbClr val="FF0000"/>
                </a:solidFill>
                <a:latin typeface="+mn-lt"/>
              </a:rPr>
              <a:t>№4</a:t>
            </a:r>
            <a:r>
              <a:rPr lang="ru-RU" sz="3200" b="1" dirty="0">
                <a:solidFill>
                  <a:srgbClr val="0000FF"/>
                </a:solidFill>
                <a:latin typeface="+mn-lt"/>
              </a:rPr>
              <a:t/>
            </a:r>
            <a:br>
              <a:rPr lang="ru-RU" sz="3200" b="1" dirty="0">
                <a:solidFill>
                  <a:srgbClr val="0000FF"/>
                </a:solidFill>
                <a:latin typeface="+mn-lt"/>
              </a:rPr>
            </a:br>
            <a:r>
              <a:rPr lang="ru-RU" sz="3200" b="1" dirty="0">
                <a:solidFill>
                  <a:srgbClr val="3333FF"/>
                </a:solidFill>
              </a:rPr>
              <a:t>Сводная таблица итогов аттестации педагогических работников на </a:t>
            </a:r>
            <a:r>
              <a:rPr lang="ru-RU" sz="3200" b="1" dirty="0" smtClean="0">
                <a:solidFill>
                  <a:srgbClr val="3333FF"/>
                </a:solidFill>
              </a:rPr>
              <a:t>декабрь 2016</a:t>
            </a:r>
            <a:r>
              <a:rPr lang="ru-RU" sz="3200" dirty="0">
                <a:solidFill>
                  <a:srgbClr val="3333FF"/>
                </a:solidFill>
              </a:rPr>
              <a:t/>
            </a:r>
            <a:br>
              <a:rPr lang="ru-RU" sz="3200" dirty="0">
                <a:solidFill>
                  <a:srgbClr val="3333FF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40004150"/>
              </p:ext>
            </p:extLst>
          </p:nvPr>
        </p:nvGraphicFramePr>
        <p:xfrm>
          <a:off x="107504" y="2173541"/>
          <a:ext cx="9036492" cy="45678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6364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  <a:gridCol w="404768"/>
              </a:tblGrid>
              <a:tr h="541267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педагогических работников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 них аттестовано/из них совместители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8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 числа аттестованных (присвоены категории)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126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Педагогический стаж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126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0-10 лет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свыше 10 до 20 лет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свыше 20 лет </a:t>
                      </a:r>
                      <a:endParaRPr lang="ru-RU" sz="1400" b="1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724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высшая категория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первая категория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СЗД </a:t>
                      </a:r>
                      <a:endParaRPr lang="ru-RU" sz="1400" b="1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высшая категория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первая категория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СЗД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высшая категория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первая категория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СЗД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551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 err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</a:t>
                      </a:r>
                      <a:r>
                        <a:rPr lang="ru-RU" sz="140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раб</a:t>
                      </a:r>
                      <a:r>
                        <a:rPr lang="ru-RU" sz="1400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endParaRPr lang="ru-RU" sz="140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Совместители </a:t>
                      </a:r>
                      <a:endParaRPr lang="ru-RU" sz="1400" b="1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Осн.раб. </a:t>
                      </a:r>
                      <a:endParaRPr lang="ru-RU" sz="1400" b="1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Совм. </a:t>
                      </a:r>
                      <a:endParaRPr lang="ru-RU" sz="1400" b="1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Осн.раб. </a:t>
                      </a:r>
                      <a:endParaRPr lang="ru-RU" sz="1400" b="1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Совм. </a:t>
                      </a:r>
                      <a:endParaRPr lang="ru-RU" sz="1400" b="1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 err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Осн.раб</a:t>
                      </a: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Совм. </a:t>
                      </a:r>
                      <a:endParaRPr lang="ru-RU" sz="1400" b="1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 err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Осн.раб</a:t>
                      </a: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 err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Осн.раб</a:t>
                      </a: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 err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Осн.раб</a:t>
                      </a: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 err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Осн.раб</a:t>
                      </a: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 err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Осн.раб</a:t>
                      </a: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 err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Осн.раб</a:t>
                      </a: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 err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Осн.раб</a:t>
                      </a: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Совм.</a:t>
                      </a:r>
                      <a:endParaRPr lang="ru-RU" sz="1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1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43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r>
                        <a:rPr lang="ru-RU" sz="2000" b="1" dirty="0">
                          <a:solidFill>
                            <a:schemeClr val="accent4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chemeClr val="accent4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chemeClr val="accent4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chemeClr val="accent4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r>
                        <a:rPr lang="ru-RU" sz="2000" b="1" dirty="0">
                          <a:solidFill>
                            <a:schemeClr val="accent4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chemeClr val="accent4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ru-RU" sz="20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1816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5963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7220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6600"/>
                </a:solidFill>
              </a:rPr>
              <a:t>Рекомендации по заполнению формы №4</a:t>
            </a:r>
            <a:br>
              <a:rPr lang="ru-RU" sz="3200" b="1" dirty="0" smtClean="0">
                <a:solidFill>
                  <a:srgbClr val="FF6600"/>
                </a:solidFill>
              </a:rPr>
            </a:br>
            <a:r>
              <a:rPr lang="ru-RU" sz="3200" dirty="0" smtClean="0">
                <a:solidFill>
                  <a:srgbClr val="3333FF"/>
                </a:solidFill>
              </a:rPr>
              <a:t/>
            </a:r>
            <a:br>
              <a:rPr lang="ru-RU" sz="3200" dirty="0" smtClean="0">
                <a:solidFill>
                  <a:srgbClr val="3333FF"/>
                </a:solidFill>
              </a:rPr>
            </a:br>
            <a:endParaRPr lang="ru-RU" sz="3200" dirty="0">
              <a:solidFill>
                <a:srgbClr val="3333FF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424936" cy="4226024"/>
          </a:xfrm>
        </p:spPr>
        <p:txBody>
          <a:bodyPr>
            <a:normAutofit fontScale="32500" lnSpcReduction="20000"/>
          </a:bodyPr>
          <a:lstStyle/>
          <a:p>
            <a:pPr marL="1143000" indent="-1143000" algn="l">
              <a:lnSpc>
                <a:spcPct val="115000"/>
              </a:lnSpc>
              <a:spcAft>
                <a:spcPts val="750"/>
              </a:spcAft>
              <a:buFont typeface="Arial" pitchFamily="34" charset="0"/>
              <a:buChar char="•"/>
            </a:pPr>
            <a:r>
              <a:rPr lang="ru-RU" sz="8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8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Столбец – </a:t>
            </a:r>
            <a:r>
              <a:rPr lang="ru-RU" sz="86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«всего педагогических работников» </a:t>
            </a:r>
            <a:r>
              <a:rPr lang="ru-RU" sz="8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</a:t>
            </a:r>
            <a:r>
              <a:rPr lang="ru-RU" sz="8600" b="1" dirty="0">
                <a:solidFill>
                  <a:srgbClr val="3333FF"/>
                </a:solidFill>
              </a:rPr>
              <a:t>форме 4 </a:t>
            </a:r>
            <a:r>
              <a:rPr lang="ru-RU" sz="8600" b="1" dirty="0" smtClean="0">
                <a:solidFill>
                  <a:srgbClr val="3333FF"/>
                </a:solidFill>
              </a:rPr>
              <a:t>-должен </a:t>
            </a:r>
            <a:r>
              <a:rPr lang="ru-RU" sz="8600" b="1" dirty="0">
                <a:solidFill>
                  <a:srgbClr val="3333FF"/>
                </a:solidFill>
              </a:rPr>
              <a:t>совпадать с  цифрой в форме 1- </a:t>
            </a:r>
            <a:r>
              <a:rPr lang="ru-RU" sz="8600" b="1" dirty="0" smtClean="0">
                <a:solidFill>
                  <a:srgbClr val="3333FF"/>
                </a:solidFill>
              </a:rPr>
              <a:t> «численность </a:t>
            </a:r>
            <a:r>
              <a:rPr lang="ru-RU" sz="8600" b="1" dirty="0" err="1" smtClean="0">
                <a:solidFill>
                  <a:srgbClr val="3333FF"/>
                </a:solidFill>
              </a:rPr>
              <a:t>педработников</a:t>
            </a:r>
            <a:r>
              <a:rPr lang="ru-RU" sz="8600" b="1" dirty="0" smtClean="0">
                <a:solidFill>
                  <a:srgbClr val="3333FF"/>
                </a:solidFill>
              </a:rPr>
              <a:t>»;</a:t>
            </a:r>
            <a:endParaRPr lang="ru-RU" sz="8600" b="1" dirty="0">
              <a:solidFill>
                <a:srgbClr val="3333FF"/>
              </a:solidFill>
            </a:endParaRPr>
          </a:p>
          <a:p>
            <a:pPr marL="1143000" indent="-1143000" algn="l">
              <a:buFont typeface="Arial" pitchFamily="34" charset="0"/>
              <a:buChar char="•"/>
            </a:pPr>
            <a:r>
              <a:rPr lang="ru-RU" sz="8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Столбец </a:t>
            </a:r>
            <a:r>
              <a:rPr lang="ru-RU" sz="86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«из </a:t>
            </a:r>
            <a:r>
              <a:rPr lang="ru-RU" sz="8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них аттестовано/из них </a:t>
            </a:r>
            <a:r>
              <a:rPr lang="ru-RU" sz="86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совместители»</a:t>
            </a:r>
            <a:r>
              <a:rPr lang="ru-RU" sz="8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8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</a:t>
            </a:r>
            <a:r>
              <a:rPr lang="ru-RU" sz="8600" b="1" dirty="0">
                <a:solidFill>
                  <a:srgbClr val="3333FF"/>
                </a:solidFill>
              </a:rPr>
              <a:t>форме 4 </a:t>
            </a:r>
            <a:r>
              <a:rPr lang="ru-RU" sz="8600" b="1" dirty="0" smtClean="0">
                <a:solidFill>
                  <a:srgbClr val="3333FF"/>
                </a:solidFill>
              </a:rPr>
              <a:t>-</a:t>
            </a:r>
            <a:r>
              <a:rPr lang="ru-RU" sz="8600" b="1" dirty="0">
                <a:solidFill>
                  <a:srgbClr val="3333FF"/>
                </a:solidFill>
              </a:rPr>
              <a:t> должен совпадать с  </a:t>
            </a:r>
            <a:r>
              <a:rPr lang="ru-RU" sz="8600" b="1" dirty="0" smtClean="0">
                <a:solidFill>
                  <a:srgbClr val="3333FF"/>
                </a:solidFill>
              </a:rPr>
              <a:t>цифрой в столбце «Всего» формы 3 </a:t>
            </a:r>
            <a:endParaRPr lang="ru-RU" sz="8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algn="l"/>
            <a:r>
              <a:rPr lang="ru-RU" sz="8600" b="1" dirty="0">
                <a:solidFill>
                  <a:srgbClr val="3333FF"/>
                </a:solidFill>
              </a:rPr>
              <a:t/>
            </a:r>
            <a:br>
              <a:rPr lang="ru-RU" sz="8600" b="1" dirty="0">
                <a:solidFill>
                  <a:srgbClr val="3333FF"/>
                </a:solidFill>
              </a:rPr>
            </a:br>
            <a:endParaRPr lang="ru-RU" sz="8600" b="1" dirty="0">
              <a:solidFill>
                <a:srgbClr val="3333FF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9253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132" y="0"/>
            <a:ext cx="125963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625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088231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>Форма №5</a:t>
            </a:r>
            <a:r>
              <a:rPr lang="ru-RU" sz="3200" b="1" dirty="0">
                <a:solidFill>
                  <a:srgbClr val="0000FF"/>
                </a:solidFill>
                <a:latin typeface="+mn-lt"/>
              </a:rPr>
              <a:t/>
            </a:r>
            <a:br>
              <a:rPr lang="ru-RU" sz="3200" b="1" dirty="0">
                <a:solidFill>
                  <a:srgbClr val="0000FF"/>
                </a:solidFill>
                <a:latin typeface="+mn-lt"/>
              </a:rPr>
            </a:br>
            <a:r>
              <a:rPr lang="ru-RU" sz="2400" b="1" dirty="0">
                <a:solidFill>
                  <a:srgbClr val="3333FF"/>
                </a:solidFill>
              </a:rPr>
              <a:t>Отчет о наличии квалификационных категорий у педагогических работников организаций среднего профессионального образования на </a:t>
            </a:r>
            <a:r>
              <a:rPr lang="ru-RU" sz="2400" b="1" dirty="0" smtClean="0">
                <a:solidFill>
                  <a:srgbClr val="3333FF"/>
                </a:solidFill>
              </a:rPr>
              <a:t>декабрь 2016</a:t>
            </a:r>
            <a:r>
              <a:rPr lang="ru-RU" sz="2400" b="1" i="1" dirty="0">
                <a:solidFill>
                  <a:srgbClr val="3333FF"/>
                </a:solidFill>
                <a:latin typeface="+mn-lt"/>
              </a:rPr>
              <a:t/>
            </a:r>
            <a:br>
              <a:rPr lang="ru-RU" sz="2400" b="1" i="1" dirty="0">
                <a:solidFill>
                  <a:srgbClr val="3333FF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1728192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C00CC"/>
                </a:solidFill>
              </a:rPr>
              <a:t>Общая численность </a:t>
            </a:r>
            <a:r>
              <a:rPr lang="ru-RU" sz="2800" b="1" dirty="0" err="1" smtClean="0">
                <a:solidFill>
                  <a:srgbClr val="CC00CC"/>
                </a:solidFill>
              </a:rPr>
              <a:t>педработников</a:t>
            </a:r>
            <a:r>
              <a:rPr lang="ru-RU" sz="2800" b="1" dirty="0" smtClean="0">
                <a:solidFill>
                  <a:srgbClr val="CC00CC"/>
                </a:solidFill>
              </a:rPr>
              <a:t> </a:t>
            </a:r>
          </a:p>
          <a:p>
            <a:r>
              <a:rPr lang="ru-RU" sz="2800" b="1" dirty="0" smtClean="0">
                <a:solidFill>
                  <a:srgbClr val="CC00CC"/>
                </a:solidFill>
              </a:rPr>
              <a:t> формы №1 должны совпадать с цифрами  формы №5 </a:t>
            </a:r>
          </a:p>
          <a:p>
            <a:r>
              <a:rPr lang="ru-RU" sz="2800" b="1" dirty="0" smtClean="0">
                <a:solidFill>
                  <a:srgbClr val="CC00CC"/>
                </a:solidFill>
              </a:rPr>
              <a:t> ( сумма 3 столбца);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800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463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9249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Форма №1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Отчет </a:t>
            </a:r>
            <a:r>
              <a:rPr lang="ru-RU" sz="2800" b="1" dirty="0">
                <a:solidFill>
                  <a:srgbClr val="FF0000"/>
                </a:solidFill>
              </a:rPr>
              <a:t>о наличии квалификационных категорий руководящих и педагогических работников по состоянию 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на декабрь 2016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200" b="1" i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571876"/>
            <a:ext cx="6557986" cy="206692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4000" b="1" i="1" u="sng" dirty="0" smtClean="0">
                <a:solidFill>
                  <a:srgbClr val="000066"/>
                </a:solidFill>
              </a:rPr>
              <a:t>Второй категории больше нет!!!!!!</a:t>
            </a:r>
            <a:endParaRPr lang="ru-RU" sz="4000" b="1" i="1" u="sng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000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5963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625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259631" y="633391"/>
            <a:ext cx="7169213" cy="439070"/>
          </a:xfrm>
        </p:spPr>
        <p:txBody>
          <a:bodyPr>
            <a:noAutofit/>
          </a:bodyPr>
          <a:lstStyle/>
          <a:p>
            <a:pPr lvl="0" algn="l"/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71356634"/>
              </p:ext>
            </p:extLst>
          </p:nvPr>
        </p:nvGraphicFramePr>
        <p:xfrm>
          <a:off x="179511" y="201796"/>
          <a:ext cx="8773104" cy="67477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033"/>
                <a:gridCol w="1214361"/>
                <a:gridCol w="438655"/>
                <a:gridCol w="526386"/>
                <a:gridCol w="526386"/>
                <a:gridCol w="526386"/>
                <a:gridCol w="405756"/>
                <a:gridCol w="405756"/>
                <a:gridCol w="460588"/>
                <a:gridCol w="460588"/>
                <a:gridCol w="274160"/>
                <a:gridCol w="394789"/>
                <a:gridCol w="449622"/>
                <a:gridCol w="449622"/>
                <a:gridCol w="318026"/>
                <a:gridCol w="274160"/>
                <a:gridCol w="526386"/>
                <a:gridCol w="526386"/>
                <a:gridCol w="307058"/>
              </a:tblGrid>
              <a:tr h="78734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№№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Наименование должности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Общая числен--</a:t>
                      </a:r>
                      <a:r>
                        <a:rPr lang="ru-RU" sz="1200" b="1" u="none" strike="noStrike" dirty="0" err="1">
                          <a:solidFill>
                            <a:srgbClr val="3333FF"/>
                          </a:solidFill>
                          <a:effectLst/>
                        </a:rPr>
                        <a:t>ность</a:t>
                      </a:r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 педагогов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Общая численность педагогов/кроме того, руков.работников , аттестованные как предметники)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Из них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7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Общая численность педагогов аттестованные как предметники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Общая численность  </a:t>
                      </a:r>
                      <a:r>
                        <a:rPr lang="ru-RU" sz="1200" b="1" u="none" strike="noStrike" dirty="0" err="1">
                          <a:solidFill>
                            <a:srgbClr val="3333FF"/>
                          </a:solidFill>
                          <a:effectLst/>
                        </a:rPr>
                        <a:t>руков.работников</a:t>
                      </a:r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 , аттестованные как предметники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Численность педагогов,  имеющих категории 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Численность </a:t>
                      </a:r>
                      <a:r>
                        <a:rPr lang="ru-RU" sz="1200" b="1" u="none" strike="noStrike" dirty="0" err="1">
                          <a:solidFill>
                            <a:srgbClr val="3333FF"/>
                          </a:solidFill>
                          <a:effectLst/>
                        </a:rPr>
                        <a:t>руковод.работники</a:t>
                      </a:r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 , аттестованные как предметники 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в том числе имеют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49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число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%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число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%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число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%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число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%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Высшую категорию 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Высш.кат. руков. работники, аттест.    как предметники 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1 категорию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1 категорию </a:t>
                      </a:r>
                      <a:r>
                        <a:rPr lang="ru-RU" sz="1200" b="1" u="none" strike="noStrike" dirty="0" err="1">
                          <a:solidFill>
                            <a:srgbClr val="3333FF"/>
                          </a:solidFill>
                          <a:effectLst/>
                        </a:rPr>
                        <a:t>руков.работники</a:t>
                      </a:r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, </a:t>
                      </a:r>
                      <a:r>
                        <a:rPr lang="ru-RU" sz="1200" b="1" u="none" strike="noStrike" dirty="0" err="1">
                          <a:solidFill>
                            <a:srgbClr val="3333FF"/>
                          </a:solidFill>
                          <a:effectLst/>
                        </a:rPr>
                        <a:t>аттестованые</a:t>
                      </a:r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  как предметники 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7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число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%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число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%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число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%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rgbClr val="3333FF"/>
                          </a:solidFill>
                          <a:effectLst/>
                        </a:rPr>
                        <a:t>число</a:t>
                      </a:r>
                      <a:endParaRPr lang="ru-RU" sz="1200" b="1" i="0" u="none" strike="noStrike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rgbClr val="3333FF"/>
                          </a:solidFill>
                          <a:effectLst/>
                        </a:rPr>
                        <a:t>%</a:t>
                      </a:r>
                      <a:endParaRPr lang="ru-RU" sz="1200" b="1" i="0" u="none" strike="noStrike" dirty="0">
                        <a:solidFill>
                          <a:srgbClr val="3333FF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</a:tr>
              <a:tr h="242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19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>
                    <a:solidFill>
                      <a:srgbClr val="FF0000"/>
                    </a:solidFill>
                  </a:tcPr>
                </a:tc>
              </a:tr>
              <a:tr h="242244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effectLst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</a:rPr>
                        <a:t>Преподаватели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>
                          <a:effectLst/>
                        </a:rPr>
                        <a:t>44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33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21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19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</a:tr>
              <a:tr h="617723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effectLst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</a:rPr>
                        <a:t>Мастера производственного обучения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>
                          <a:effectLst/>
                        </a:rPr>
                        <a:t>2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</a:tr>
              <a:tr h="3997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effectLst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</a:rPr>
                        <a:t>Педагог - психолог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>
                          <a:effectLst/>
                        </a:rPr>
                        <a:t>0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</a:tr>
              <a:tr h="7630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effectLst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</a:rPr>
                        <a:t>Педагог дополнительного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>
                          <a:effectLst/>
                        </a:rPr>
                        <a:t>2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>
                          <a:effectLst/>
                        </a:rPr>
                        <a:t>0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</a:tr>
              <a:tr h="3997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u="none" strike="noStrike">
                          <a:effectLst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</a:rPr>
                        <a:t>И </a:t>
                      </a:r>
                      <a:r>
                        <a:rPr lang="ru-RU" sz="1200" b="1" u="none" strike="noStrike" dirty="0" err="1">
                          <a:effectLst/>
                        </a:rPr>
                        <a:t>др.педагоги</a:t>
                      </a:r>
                      <a:r>
                        <a:rPr lang="ru-RU" sz="1200" b="1" u="none" strike="noStrike" dirty="0">
                          <a:effectLst/>
                        </a:rPr>
                        <a:t>  при наличии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u="none" strike="noStrike">
                          <a:effectLst/>
                        </a:rPr>
                        <a:t>0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572" marR="8572" marT="857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" marR="8572" marT="8572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8690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285728"/>
            <a:ext cx="8643998" cy="635798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модуле «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Педагогическая аттестация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» введена возможность фильтрации ОО в разрезе форм собственности и ведомственной принадлежности.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1.       С апреля 2016г. в системе реализована возможность мониторинга в разрезе форм собственности и ведомственной принадлежности На странице Мониторинга –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кураторы ОО устанавливают «Тип и Вид образовательной организации». Поля «Форма собственности» и «Ведомственная принадлежность» отображаются из Паспорта организации. В случае отсутствия или ошибочной информации по данным полям необходимо обратиться к администрации ОО для заполнения или редактирования данных в Паспорте организации.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C:\Users\Марина\Desktop\image004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132" y="0"/>
            <a:ext cx="125963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625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3333FF"/>
                </a:solidFill>
              </a:rPr>
              <a:t>С</a:t>
            </a:r>
            <a:r>
              <a:rPr lang="ru-RU" sz="3200" b="1" dirty="0" smtClean="0">
                <a:solidFill>
                  <a:srgbClr val="3333FF"/>
                </a:solidFill>
              </a:rPr>
              <a:t>водные формы (№1-5)  после заполнения всех ОУ, необходимо </a:t>
            </a:r>
            <a:r>
              <a:rPr lang="ru-RU" sz="3200" b="1" dirty="0">
                <a:solidFill>
                  <a:srgbClr val="3333FF"/>
                </a:solidFill>
              </a:rPr>
              <a:t>проверить </a:t>
            </a:r>
            <a:r>
              <a:rPr lang="ru-RU" sz="3200" b="1" dirty="0" smtClean="0">
                <a:solidFill>
                  <a:srgbClr val="3333FF"/>
                </a:solidFill>
              </a:rPr>
              <a:t>обязательно перед  отправкой в МО и НРТ:</a:t>
            </a:r>
            <a:r>
              <a:rPr lang="ru-RU" sz="3200" b="1" dirty="0">
                <a:solidFill>
                  <a:srgbClr val="3333FF"/>
                </a:solidFill>
              </a:rPr>
              <a:t/>
            </a:r>
            <a:br>
              <a:rPr lang="ru-RU" sz="3200" b="1" dirty="0">
                <a:solidFill>
                  <a:srgbClr val="3333FF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176464" cy="4525963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800" b="1" dirty="0" smtClean="0">
                <a:solidFill>
                  <a:srgbClr val="CC00CC"/>
                </a:solidFill>
              </a:rPr>
              <a:t>1) </a:t>
            </a:r>
            <a:r>
              <a:rPr lang="ru-RU" sz="2800" b="1" u="sng" dirty="0" smtClean="0">
                <a:solidFill>
                  <a:srgbClr val="CC00CC"/>
                </a:solidFill>
              </a:rPr>
              <a:t>По типам организации:</a:t>
            </a:r>
          </a:p>
          <a:p>
            <a:pPr algn="l"/>
            <a:r>
              <a:rPr lang="ru-RU" sz="2800" dirty="0" smtClean="0">
                <a:solidFill>
                  <a:srgbClr val="CC00CC"/>
                </a:solidFill>
              </a:rPr>
              <a:t>Общее образование</a:t>
            </a:r>
          </a:p>
          <a:p>
            <a:pPr algn="l"/>
            <a:r>
              <a:rPr lang="ru-RU" sz="2800" dirty="0" smtClean="0">
                <a:solidFill>
                  <a:srgbClr val="CC00CC"/>
                </a:solidFill>
              </a:rPr>
              <a:t>Дошкольное образование</a:t>
            </a:r>
          </a:p>
          <a:p>
            <a:pPr algn="l"/>
            <a:r>
              <a:rPr lang="ru-RU" sz="2800" dirty="0" smtClean="0">
                <a:solidFill>
                  <a:srgbClr val="CC00CC"/>
                </a:solidFill>
              </a:rPr>
              <a:t>Управление образования</a:t>
            </a:r>
          </a:p>
          <a:p>
            <a:pPr algn="l"/>
            <a:r>
              <a:rPr lang="ru-RU" sz="2800" dirty="0" smtClean="0">
                <a:solidFill>
                  <a:srgbClr val="CC00CC"/>
                </a:solidFill>
              </a:rPr>
              <a:t>СПО</a:t>
            </a:r>
          </a:p>
          <a:p>
            <a:pPr algn="l"/>
            <a:r>
              <a:rPr lang="ru-RU" sz="2800" dirty="0" smtClean="0">
                <a:solidFill>
                  <a:srgbClr val="CC00CC"/>
                </a:solidFill>
              </a:rPr>
              <a:t>Дополнительное образование</a:t>
            </a:r>
          </a:p>
          <a:p>
            <a:pPr algn="l"/>
            <a:endParaRPr lang="ru-RU" sz="2800" dirty="0" smtClean="0">
              <a:solidFill>
                <a:srgbClr val="CC00CC"/>
              </a:solidFill>
            </a:endParaRPr>
          </a:p>
          <a:p>
            <a:endParaRPr lang="ru-RU" sz="2800" dirty="0" smtClean="0">
              <a:solidFill>
                <a:srgbClr val="CC00CC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ru-RU" sz="2800" dirty="0">
              <a:solidFill>
                <a:srgbClr val="CC00CC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3968" y="1600200"/>
            <a:ext cx="468052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CC00CC"/>
                </a:solidFill>
              </a:rPr>
              <a:t>   </a:t>
            </a:r>
            <a:r>
              <a:rPr lang="ru-RU" b="1" dirty="0" smtClean="0">
                <a:solidFill>
                  <a:srgbClr val="0070C0"/>
                </a:solidFill>
              </a:rPr>
              <a:t>2</a:t>
            </a:r>
            <a:r>
              <a:rPr lang="ru-RU" b="1" dirty="0">
                <a:solidFill>
                  <a:srgbClr val="0070C0"/>
                </a:solidFill>
              </a:rPr>
              <a:t>) </a:t>
            </a:r>
            <a:r>
              <a:rPr lang="ru-RU" b="1" u="sng" dirty="0">
                <a:solidFill>
                  <a:srgbClr val="0070C0"/>
                </a:solidFill>
              </a:rPr>
              <a:t>По видам организации: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основная </a:t>
            </a:r>
            <a:r>
              <a:rPr lang="ru-RU" b="1" dirty="0">
                <a:solidFill>
                  <a:srgbClr val="0070C0"/>
                </a:solidFill>
              </a:rPr>
              <a:t>общеобразовательная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средняя общеобразовательная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Гимназии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Лицеи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СОШ с УИОП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……..</a:t>
            </a:r>
            <a:endParaRPr lang="ru-RU" b="1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3651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132" y="0"/>
            <a:ext cx="125963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6257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5610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3333FF"/>
                </a:solidFill>
              </a:rPr>
              <a:t>С</a:t>
            </a:r>
            <a:r>
              <a:rPr lang="ru-RU" sz="3200" b="1" dirty="0" smtClean="0">
                <a:solidFill>
                  <a:srgbClr val="3333FF"/>
                </a:solidFill>
              </a:rPr>
              <a:t>водные </a:t>
            </a:r>
            <a:r>
              <a:rPr lang="ru-RU" sz="3200" b="1" dirty="0">
                <a:solidFill>
                  <a:srgbClr val="3333FF"/>
                </a:solidFill>
              </a:rPr>
              <a:t>формы (№1-5)  после заполнения всех ОУ, необходимо проверить обязательно:</a:t>
            </a:r>
            <a:br>
              <a:rPr lang="ru-RU" sz="3200" b="1" dirty="0">
                <a:solidFill>
                  <a:srgbClr val="3333FF"/>
                </a:solidFill>
              </a:rPr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>
                <a:solidFill>
                  <a:srgbClr val="FF0000"/>
                </a:solidFill>
                <a:latin typeface="+mn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+mn-lt"/>
              </a:rPr>
            </a:b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800" b="1" dirty="0" smtClean="0">
                <a:solidFill>
                  <a:srgbClr val="CC00CC"/>
                </a:solidFill>
              </a:rPr>
              <a:t>3) </a:t>
            </a:r>
            <a:r>
              <a:rPr lang="ru-RU" sz="2800" b="1" u="sng" dirty="0" smtClean="0">
                <a:solidFill>
                  <a:srgbClr val="CC00CC"/>
                </a:solidFill>
              </a:rPr>
              <a:t>По форме собственности</a:t>
            </a:r>
          </a:p>
          <a:p>
            <a:pPr algn="l"/>
            <a:endParaRPr lang="ru-RU" sz="2800" dirty="0" smtClean="0">
              <a:solidFill>
                <a:srgbClr val="CC00CC"/>
              </a:solidFill>
            </a:endParaRPr>
          </a:p>
          <a:p>
            <a:endParaRPr lang="ru-RU" sz="2800" dirty="0" smtClean="0">
              <a:solidFill>
                <a:srgbClr val="CC00CC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ru-RU" sz="2800" dirty="0">
              <a:solidFill>
                <a:srgbClr val="CC00CC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C00CC"/>
                </a:solidFill>
              </a:rPr>
              <a:t>   4) </a:t>
            </a:r>
            <a:r>
              <a:rPr lang="ru-RU" b="1" u="sng" dirty="0" smtClean="0">
                <a:solidFill>
                  <a:srgbClr val="CC00CC"/>
                </a:solidFill>
              </a:rPr>
              <a:t>По ведомственной принадлежности</a:t>
            </a:r>
            <a:endParaRPr lang="ru-RU" b="1" u="sng" dirty="0">
              <a:solidFill>
                <a:srgbClr val="CC00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246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97938" y="-214338"/>
            <a:ext cx="9341937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726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9249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10706566"/>
              </p:ext>
            </p:extLst>
          </p:nvPr>
        </p:nvGraphicFramePr>
        <p:xfrm>
          <a:off x="0" y="0"/>
          <a:ext cx="9144002" cy="6858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6230"/>
                <a:gridCol w="1392478"/>
                <a:gridCol w="762048"/>
                <a:gridCol w="682278"/>
                <a:gridCol w="347362"/>
                <a:gridCol w="682278"/>
                <a:gridCol w="682278"/>
                <a:gridCol w="682278"/>
                <a:gridCol w="682278"/>
                <a:gridCol w="542590"/>
                <a:gridCol w="393650"/>
                <a:gridCol w="630850"/>
                <a:gridCol w="668702"/>
                <a:gridCol w="668702"/>
              </a:tblGrid>
              <a:tr h="1044614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№№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Общая численность работников образования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Всего имеют </a:t>
                      </a:r>
                      <a:r>
                        <a:rPr lang="ru-RU" sz="1400" b="1" dirty="0" err="1">
                          <a:effectLst/>
                        </a:rPr>
                        <a:t>квалиф</a:t>
                      </a:r>
                      <a:r>
                        <a:rPr lang="ru-RU" sz="1400" b="1" dirty="0">
                          <a:effectLst/>
                        </a:rPr>
                        <a:t>. категории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 том числе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Не имеют кв. категорий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4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количество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%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из них имеют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из них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95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высшую категорию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первую категорию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вторую категорию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Всего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Прошли на СЗД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Не проходили на СЗД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5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количество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%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количество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количество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64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</a:t>
                      </a:r>
                      <a:endParaRPr lang="ru-RU"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779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Численность </a:t>
                      </a:r>
                      <a:r>
                        <a:rPr lang="ru-RU" sz="1400" b="1" dirty="0" err="1">
                          <a:effectLst/>
                        </a:rPr>
                        <a:t>педработников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руководящие работники в том числе: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47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руководящие работники, аттестованные по педагогическим должностям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5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педагогические работники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3307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9249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7712387"/>
              </p:ext>
            </p:extLst>
          </p:nvPr>
        </p:nvGraphicFramePr>
        <p:xfrm>
          <a:off x="12575" y="12700"/>
          <a:ext cx="9118850" cy="67952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333"/>
                <a:gridCol w="1388648"/>
                <a:gridCol w="759952"/>
                <a:gridCol w="680401"/>
                <a:gridCol w="346407"/>
                <a:gridCol w="680401"/>
                <a:gridCol w="680401"/>
                <a:gridCol w="680401"/>
                <a:gridCol w="680401"/>
                <a:gridCol w="541098"/>
                <a:gridCol w="392568"/>
                <a:gridCol w="629115"/>
                <a:gridCol w="666862"/>
                <a:gridCol w="666862"/>
              </a:tblGrid>
              <a:tr h="1054591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№№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Общая численность работников образования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Всего имеют </a:t>
                      </a:r>
                      <a:r>
                        <a:rPr lang="ru-RU" sz="1400" b="1" dirty="0" err="1">
                          <a:effectLst/>
                        </a:rPr>
                        <a:t>квалиф</a:t>
                      </a:r>
                      <a:r>
                        <a:rPr lang="ru-RU" sz="1400" b="1" dirty="0">
                          <a:effectLst/>
                        </a:rPr>
                        <a:t>. категории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 том числе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Не имеют кв. категорий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количество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%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из них имеют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из них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7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высшую категорию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первую категорию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вторую категорию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Всего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Прошли на СЗД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Не проходили на СЗД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0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количество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%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количество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количество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Численность </a:t>
                      </a:r>
                      <a:r>
                        <a:rPr lang="ru-RU" sz="1400" b="1" dirty="0" err="1">
                          <a:effectLst/>
                        </a:rPr>
                        <a:t>педработников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руководящие работники в том числе: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9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руководящие работники, аттестованные по педагогическим должностям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4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педагогические работники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543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9249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47170554"/>
              </p:ext>
            </p:extLst>
          </p:nvPr>
        </p:nvGraphicFramePr>
        <p:xfrm>
          <a:off x="72006" y="32341"/>
          <a:ext cx="8964490" cy="67925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9826"/>
                <a:gridCol w="1365141"/>
                <a:gridCol w="747087"/>
                <a:gridCol w="668884"/>
                <a:gridCol w="340543"/>
                <a:gridCol w="668884"/>
                <a:gridCol w="668884"/>
                <a:gridCol w="668884"/>
                <a:gridCol w="668884"/>
                <a:gridCol w="531938"/>
                <a:gridCol w="385922"/>
                <a:gridCol w="618465"/>
                <a:gridCol w="655574"/>
                <a:gridCol w="655574"/>
              </a:tblGrid>
              <a:tr h="98520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№№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Общая численность работников образования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Всего имеют </a:t>
                      </a:r>
                      <a:r>
                        <a:rPr lang="ru-RU" sz="1400" b="1" dirty="0" err="1">
                          <a:effectLst/>
                        </a:rPr>
                        <a:t>квалиф</a:t>
                      </a:r>
                      <a:r>
                        <a:rPr lang="ru-RU" sz="1400" b="1" dirty="0">
                          <a:effectLst/>
                        </a:rPr>
                        <a:t>. категории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 том числе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Не имеют кв. категорий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количество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%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из них имеют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из них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0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высшую категорию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первую категорию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вторую категорию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Всего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Прошли на СЗД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Не проходили на СЗД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4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количество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%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количество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количество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Численность </a:t>
                      </a:r>
                      <a:r>
                        <a:rPr lang="ru-RU" sz="1400" b="1" dirty="0" err="1">
                          <a:effectLst/>
                        </a:rPr>
                        <a:t>педработников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руководящие работники в том числе: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руководящие работники, аттестованные по педагогическим должностям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педагогические работники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39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8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28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F6600">
                <a:alpha val="45000"/>
              </a:srgbClr>
            </a:gs>
            <a:gs pos="8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9249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1064235"/>
              </p:ext>
            </p:extLst>
          </p:nvPr>
        </p:nvGraphicFramePr>
        <p:xfrm>
          <a:off x="91356" y="188640"/>
          <a:ext cx="9017148" cy="64833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704"/>
                <a:gridCol w="1373160"/>
                <a:gridCol w="751476"/>
                <a:gridCol w="672813"/>
                <a:gridCol w="342543"/>
                <a:gridCol w="672813"/>
                <a:gridCol w="672813"/>
                <a:gridCol w="672813"/>
                <a:gridCol w="672813"/>
                <a:gridCol w="535063"/>
                <a:gridCol w="388189"/>
                <a:gridCol w="622098"/>
                <a:gridCol w="659425"/>
                <a:gridCol w="659425"/>
              </a:tblGrid>
              <a:tr h="925593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№№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Общая численность работников образования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Всего имеют </a:t>
                      </a:r>
                      <a:r>
                        <a:rPr lang="ru-RU" sz="1400" b="1" dirty="0" err="1">
                          <a:effectLst/>
                        </a:rPr>
                        <a:t>квалиф</a:t>
                      </a:r>
                      <a:r>
                        <a:rPr lang="ru-RU" sz="1400" b="1" dirty="0">
                          <a:effectLst/>
                        </a:rPr>
                        <a:t>. категории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 том числе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Не имеют кв. категорий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9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количество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%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из них имеют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из них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35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высшую категорию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первую категорию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вторую категорию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Всего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Прошли на СЗД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Не проходили на СЗД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1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количество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%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количество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количество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%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9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8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Численность </a:t>
                      </a:r>
                      <a:r>
                        <a:rPr lang="ru-RU" sz="1400" b="1" dirty="0" err="1">
                          <a:effectLst/>
                        </a:rPr>
                        <a:t>педработников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7648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руководящие работники в том числе: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</a:rPr>
                        <a:t>0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9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руководящие работники, аттестованные по педагогическим должностям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98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педагогические работники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7" marR="6285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9336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2397</TotalTime>
  <Words>1208</Words>
  <Application>Microsoft Office PowerPoint</Application>
  <PresentationFormat>Экран (4:3)</PresentationFormat>
  <Paragraphs>688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       Форма №1  Отчет о наличии квалификационных категорий руководящих и педагогических работников по состоянию  на декабрь 2016   </vt:lpstr>
      <vt:lpstr>Слайд 3</vt:lpstr>
      <vt:lpstr>Слайд 4</vt:lpstr>
      <vt:lpstr>Слайд 5</vt:lpstr>
      <vt:lpstr>   </vt:lpstr>
      <vt:lpstr>   </vt:lpstr>
      <vt:lpstr>   </vt:lpstr>
      <vt:lpstr>   </vt:lpstr>
      <vt:lpstr>Слайд 10</vt:lpstr>
      <vt:lpstr>         Форма №2 Отчет о наличии квалификационных категорий у учителей (преподавателей) , на декабрь2016    </vt:lpstr>
      <vt:lpstr>        </vt:lpstr>
      <vt:lpstr>Слайд 13</vt:lpstr>
      <vt:lpstr>Рекомендации по заполнению формы №2  </vt:lpstr>
      <vt:lpstr>     Форма №3 Отчет о достижениях аттестующихся педагогов и результатах профессионального тестирования на декабрь 2016      </vt:lpstr>
      <vt:lpstr>Рекомендации по заполнению формы №3  </vt:lpstr>
      <vt:lpstr>     Форма №4 Сводная таблица итогов аттестации педагогических работников на декабрь 2016      </vt:lpstr>
      <vt:lpstr>Рекомендации по заполнению формы №4  </vt:lpstr>
      <vt:lpstr>    Форма №5 Отчет о наличии квалификационных категорий у педагогических работников организаций среднего профессионального образования на декабрь 2016    </vt:lpstr>
      <vt:lpstr>         </vt:lpstr>
      <vt:lpstr>Слайд 21</vt:lpstr>
      <vt:lpstr>Слайд 22</vt:lpstr>
      <vt:lpstr>     Сводные формы (№1-5)  после заполнения всех ОУ, необходимо проверить обязательно перед  отправкой в МО и НРТ:     </vt:lpstr>
      <vt:lpstr>      Сводные формы (№1-5)  после заполнения всех ОУ, необходимо проверить обязательно: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Nat</cp:lastModifiedBy>
  <cp:revision>281</cp:revision>
  <cp:lastPrinted>2016-04-04T14:15:57Z</cp:lastPrinted>
  <dcterms:created xsi:type="dcterms:W3CDTF">2014-08-08T09:14:15Z</dcterms:created>
  <dcterms:modified xsi:type="dcterms:W3CDTF">2016-12-26T12:39:31Z</dcterms:modified>
</cp:coreProperties>
</file>